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 Extra-Bold" panose="020B0604020202020204" charset="0"/>
      <p:regular r:id="rId18"/>
    </p:embeddedFont>
    <p:embeddedFont>
      <p:font typeface="Open Sans Light" panose="020B0306030504020204" pitchFamily="34" charset="0"/>
      <p:regular r:id="rId19"/>
      <p:italic r:id="rId20"/>
    </p:embeddedFont>
    <p:embeddedFont>
      <p:font typeface="Poppins Light" panose="00000400000000000000" pitchFamily="2" charset="0"/>
      <p:regular r:id="rId21"/>
      <p:italic r:id="rId22"/>
    </p:embeddedFont>
    <p:embeddedFont>
      <p:font typeface="Poppins Light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el_Alexa" userId="ef09cbb8-9726-4904-8231-7859863ebfbd" providerId="ADAL" clId="{083C5A89-E92E-4905-A576-229C9908A1AF}"/>
    <pc:docChg chg="modSld">
      <pc:chgData name="Markel_Alexa" userId="ef09cbb8-9726-4904-8231-7859863ebfbd" providerId="ADAL" clId="{083C5A89-E92E-4905-A576-229C9908A1AF}" dt="2022-05-25T19:12:20.929" v="11" actId="20577"/>
      <pc:docMkLst>
        <pc:docMk/>
      </pc:docMkLst>
      <pc:sldChg chg="modSp mod">
        <pc:chgData name="Markel_Alexa" userId="ef09cbb8-9726-4904-8231-7859863ebfbd" providerId="ADAL" clId="{083C5A89-E92E-4905-A576-229C9908A1AF}" dt="2022-05-25T19:11:51.084" v="1" actId="20577"/>
        <pc:sldMkLst>
          <pc:docMk/>
          <pc:sldMk cId="0" sldId="258"/>
        </pc:sldMkLst>
        <pc:spChg chg="mod">
          <ac:chgData name="Markel_Alexa" userId="ef09cbb8-9726-4904-8231-7859863ebfbd" providerId="ADAL" clId="{083C5A89-E92E-4905-A576-229C9908A1AF}" dt="2022-05-25T19:11:51.084" v="1" actId="20577"/>
          <ac:spMkLst>
            <pc:docMk/>
            <pc:sldMk cId="0" sldId="258"/>
            <ac:spMk id="6" creationId="{00000000-0000-0000-0000-000000000000}"/>
          </ac:spMkLst>
        </pc:spChg>
      </pc:sldChg>
      <pc:sldChg chg="modSp mod">
        <pc:chgData name="Markel_Alexa" userId="ef09cbb8-9726-4904-8231-7859863ebfbd" providerId="ADAL" clId="{083C5A89-E92E-4905-A576-229C9908A1AF}" dt="2022-05-25T19:12:10.363" v="5" actId="20577"/>
        <pc:sldMkLst>
          <pc:docMk/>
          <pc:sldMk cId="0" sldId="259"/>
        </pc:sldMkLst>
        <pc:spChg chg="mod">
          <ac:chgData name="Markel_Alexa" userId="ef09cbb8-9726-4904-8231-7859863ebfbd" providerId="ADAL" clId="{083C5A89-E92E-4905-A576-229C9908A1AF}" dt="2022-05-25T19:12:10.363" v="5" actId="20577"/>
          <ac:spMkLst>
            <pc:docMk/>
            <pc:sldMk cId="0" sldId="259"/>
            <ac:spMk id="9" creationId="{00000000-0000-0000-0000-000000000000}"/>
          </ac:spMkLst>
        </pc:spChg>
      </pc:sldChg>
      <pc:sldChg chg="modSp mod">
        <pc:chgData name="Markel_Alexa" userId="ef09cbb8-9726-4904-8231-7859863ebfbd" providerId="ADAL" clId="{083C5A89-E92E-4905-A576-229C9908A1AF}" dt="2022-05-25T19:12:20.929" v="11" actId="20577"/>
        <pc:sldMkLst>
          <pc:docMk/>
          <pc:sldMk cId="0" sldId="260"/>
        </pc:sldMkLst>
        <pc:spChg chg="mod">
          <ac:chgData name="Markel_Alexa" userId="ef09cbb8-9726-4904-8231-7859863ebfbd" providerId="ADAL" clId="{083C5A89-E92E-4905-A576-229C9908A1AF}" dt="2022-05-25T19:12:20.929" v="11" actId="20577"/>
          <ac:spMkLst>
            <pc:docMk/>
            <pc:sldMk cId="0" sldId="260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Fill entire page...do not do 2 pages unless you can fill 2 pages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EX. when do you feel you went above and beyond your job description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uLg3q44vfWI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419" y="-196621"/>
            <a:ext cx="3711061" cy="10680242"/>
            <a:chOff x="0" y="0"/>
            <a:chExt cx="1255347" cy="3612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5347" cy="3612823"/>
            </a:xfrm>
            <a:custGeom>
              <a:avLst/>
              <a:gdLst/>
              <a:ahLst/>
              <a:cxnLst/>
              <a:rect l="l" t="t" r="r" b="b"/>
              <a:pathLst>
                <a:path w="1255347" h="3612823">
                  <a:moveTo>
                    <a:pt x="0" y="0"/>
                  </a:moveTo>
                  <a:lnTo>
                    <a:pt x="1255347" y="0"/>
                  </a:lnTo>
                  <a:lnTo>
                    <a:pt x="1255347" y="3612823"/>
                  </a:lnTo>
                  <a:lnTo>
                    <a:pt x="0" y="3612823"/>
                  </a:lnTo>
                  <a:close/>
                </a:path>
              </a:pathLst>
            </a:custGeom>
            <a:solidFill>
              <a:srgbClr val="1844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934429" y="9395805"/>
            <a:ext cx="1550626" cy="1087816"/>
            <a:chOff x="0" y="0"/>
            <a:chExt cx="1793623" cy="12582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934429" y="-196621"/>
            <a:ext cx="1550626" cy="1087816"/>
            <a:chOff x="0" y="0"/>
            <a:chExt cx="1793623" cy="12582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900937" y="1936701"/>
            <a:ext cx="10727595" cy="473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Montserrat Extra-Bold"/>
              </a:rPr>
              <a:t>RESUMES </a:t>
            </a: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Montserrat Extra-Bold"/>
              </a:rPr>
              <a:t>AND INTERVIEWING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99CEA0-9CBA-48FD-ADAA-2A595C95B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22" y="891195"/>
            <a:ext cx="4655102" cy="34903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5F7AB0-8062-47FA-B172-F46D46269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11" y="5676900"/>
            <a:ext cx="4782324" cy="2772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4238" y="-154196"/>
            <a:ext cx="18436475" cy="3383433"/>
            <a:chOff x="0" y="0"/>
            <a:chExt cx="24581967" cy="451124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581967" cy="4511244"/>
              <a:chOff x="0" y="0"/>
              <a:chExt cx="6236536" cy="114451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36536" cy="1144519"/>
              </a:xfrm>
              <a:custGeom>
                <a:avLst/>
                <a:gdLst/>
                <a:ahLst/>
                <a:cxnLst/>
                <a:rect l="l" t="t" r="r" b="b"/>
                <a:pathLst>
                  <a:path w="6236536" h="1144519">
                    <a:moveTo>
                      <a:pt x="0" y="0"/>
                    </a:moveTo>
                    <a:lnTo>
                      <a:pt x="6236536" y="0"/>
                    </a:lnTo>
                    <a:lnTo>
                      <a:pt x="6236536" y="1144519"/>
                    </a:lnTo>
                    <a:lnTo>
                      <a:pt x="0" y="1144519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15910971" y="2282219"/>
              <a:ext cx="8670996" cy="0"/>
            </a:xfrm>
            <a:prstGeom prst="line">
              <a:avLst/>
            </a:prstGeom>
            <a:ln w="152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228971" y="3171449"/>
            <a:ext cx="8332928" cy="6097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endParaRPr/>
          </a:p>
          <a:p>
            <a:pPr marL="1165866" lvl="1" indent="-582933" algn="just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If interested in obtaining a license, ask about apprenticeship opportunities </a:t>
            </a:r>
          </a:p>
          <a:p>
            <a:pPr marL="1165866" lvl="1" indent="-582933" algn="just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Have a definite understanding about what the employer will require of you before you accept the job</a:t>
            </a:r>
          </a:p>
          <a:p>
            <a:pPr marL="1165866" lvl="1" indent="-582933" algn="just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Be businesslike and brief </a:t>
            </a:r>
          </a:p>
          <a:p>
            <a:pPr marL="1165866" lvl="1" indent="-582933" algn="just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Stress your qualifications and interest </a:t>
            </a:r>
          </a:p>
          <a:p>
            <a:pPr>
              <a:lnSpc>
                <a:spcPts val="5400"/>
              </a:lnSpc>
            </a:pPr>
            <a:endParaRPr lang="en-US" sz="270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766949"/>
            <a:ext cx="1052695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Montserrat Extra-Bold"/>
              </a:rPr>
              <a:t>INTERVIEW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4D3201-0370-4D7C-9EB3-C2C0EBDFF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119" y="5846152"/>
            <a:ext cx="8485697" cy="44408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15075" y="-130282"/>
            <a:ext cx="12263353" cy="5273782"/>
            <a:chOff x="0" y="0"/>
            <a:chExt cx="4148344" cy="17839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8344" cy="1783971"/>
            </a:xfrm>
            <a:custGeom>
              <a:avLst/>
              <a:gdLst/>
              <a:ahLst/>
              <a:cxnLst/>
              <a:rect l="l" t="t" r="r" b="b"/>
              <a:pathLst>
                <a:path w="4148344" h="1783971">
                  <a:moveTo>
                    <a:pt x="0" y="0"/>
                  </a:moveTo>
                  <a:lnTo>
                    <a:pt x="4148344" y="0"/>
                  </a:lnTo>
                  <a:lnTo>
                    <a:pt x="4148344" y="1783971"/>
                  </a:lnTo>
                  <a:lnTo>
                    <a:pt x="0" y="1783971"/>
                  </a:lnTo>
                  <a:close/>
                </a:path>
              </a:pathLst>
            </a:custGeom>
            <a:solidFill>
              <a:srgbClr val="18445D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7885975" y="9258300"/>
            <a:ext cx="6260006" cy="0"/>
          </a:xfrm>
          <a:prstGeom prst="line">
            <a:avLst/>
          </a:prstGeom>
          <a:ln w="114300" cap="flat">
            <a:solidFill>
              <a:srgbClr val="FFDE5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b="2490"/>
          <a:stretch>
            <a:fillRect/>
          </a:stretch>
        </p:blipFill>
        <p:spPr>
          <a:xfrm>
            <a:off x="0" y="1905679"/>
            <a:ext cx="6825312" cy="64756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885975" y="858896"/>
            <a:ext cx="9535691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Montserrat Extra-Bold"/>
              </a:rPr>
              <a:t>LEAVING A JOB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58270" y="5437278"/>
            <a:ext cx="9373325" cy="3354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3" lvl="1" indent="-291467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Once you accept an offer, give proper notice</a:t>
            </a:r>
          </a:p>
          <a:p>
            <a:pPr marL="1165866" lvl="2" indent="-388622">
              <a:lnSpc>
                <a:spcPts val="5400"/>
              </a:lnSpc>
              <a:buFont typeface="Arial"/>
              <a:buChar char="⚬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2 weeks; letter of resignation </a:t>
            </a:r>
          </a:p>
          <a:p>
            <a:pPr marL="1165866" lvl="2" indent="-388622">
              <a:lnSpc>
                <a:spcPts val="5400"/>
              </a:lnSpc>
              <a:buFont typeface="Arial"/>
              <a:buChar char="⚬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Talk about starting time frame with new employer</a:t>
            </a:r>
          </a:p>
          <a:p>
            <a:pPr marL="582933" lvl="1" indent="-291467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Don't burn bridges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7187" y="8556043"/>
            <a:ext cx="11287024" cy="1922995"/>
            <a:chOff x="0" y="0"/>
            <a:chExt cx="15049366" cy="256399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559673" cy="2563994"/>
              <a:chOff x="0" y="0"/>
              <a:chExt cx="3440139" cy="65049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440139" cy="650495"/>
              </a:xfrm>
              <a:custGeom>
                <a:avLst/>
                <a:gdLst/>
                <a:ahLst/>
                <a:cxnLst/>
                <a:rect l="l" t="t" r="r" b="b"/>
                <a:pathLst>
                  <a:path w="3440139" h="650495">
                    <a:moveTo>
                      <a:pt x="0" y="0"/>
                    </a:moveTo>
                    <a:lnTo>
                      <a:pt x="3440139" y="0"/>
                    </a:lnTo>
                    <a:lnTo>
                      <a:pt x="3440139" y="650495"/>
                    </a:lnTo>
                    <a:lnTo>
                      <a:pt x="0" y="650495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5227553" y="1083611"/>
              <a:ext cx="9821813" cy="0"/>
            </a:xfrm>
            <a:prstGeom prst="line">
              <a:avLst/>
            </a:prstGeom>
            <a:ln w="152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844109" y="-166973"/>
            <a:ext cx="10646012" cy="1064601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3"/>
              <a:stretch>
                <a:fillRect l="-26666" r="-26666"/>
              </a:stretch>
            </a:blipFill>
          </p:spPr>
        </p:sp>
      </p:grpSp>
      <p:sp>
        <p:nvSpPr>
          <p:cNvPr id="8" name="AutoShape 8"/>
          <p:cNvSpPr/>
          <p:nvPr/>
        </p:nvSpPr>
        <p:spPr>
          <a:xfrm>
            <a:off x="1028700" y="2554054"/>
            <a:ext cx="6260006" cy="0"/>
          </a:xfrm>
          <a:prstGeom prst="line">
            <a:avLst/>
          </a:prstGeom>
          <a:ln w="114300" cap="flat">
            <a:solidFill>
              <a:srgbClr val="FFDE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028700" y="3035992"/>
            <a:ext cx="9293123" cy="3354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A brief summary of professional, education and personal accomplishments that is </a:t>
            </a:r>
          </a:p>
          <a:p>
            <a:pPr marL="582933" lvl="1" indent="-291467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1-2 pages long (typically 1 page)</a:t>
            </a:r>
          </a:p>
          <a:p>
            <a:pPr marL="582933" lvl="1" indent="-291467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Simple, easy to read </a:t>
            </a:r>
          </a:p>
          <a:p>
            <a:pPr marL="582933" lvl="1" indent="-291467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Do not use "I" or "me"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66775"/>
            <a:ext cx="1072759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Montserrat Extra-Bold"/>
              </a:rPr>
              <a:t>RESUME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4238" y="-154196"/>
            <a:ext cx="18436475" cy="3383433"/>
            <a:chOff x="0" y="0"/>
            <a:chExt cx="24581967" cy="451124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581967" cy="4511244"/>
              <a:chOff x="0" y="0"/>
              <a:chExt cx="6236536" cy="114451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36536" cy="1144519"/>
              </a:xfrm>
              <a:custGeom>
                <a:avLst/>
                <a:gdLst/>
                <a:ahLst/>
                <a:cxnLst/>
                <a:rect l="l" t="t" r="r" b="b"/>
                <a:pathLst>
                  <a:path w="6236536" h="1144519">
                    <a:moveTo>
                      <a:pt x="0" y="0"/>
                    </a:moveTo>
                    <a:lnTo>
                      <a:pt x="6236536" y="0"/>
                    </a:lnTo>
                    <a:lnTo>
                      <a:pt x="6236536" y="1144519"/>
                    </a:lnTo>
                    <a:lnTo>
                      <a:pt x="0" y="1144519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15910971" y="2282219"/>
              <a:ext cx="8670996" cy="0"/>
            </a:xfrm>
            <a:prstGeom prst="line">
              <a:avLst/>
            </a:prstGeom>
            <a:ln w="152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429913" y="3465143"/>
            <a:ext cx="17266139" cy="6845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2519" dirty="0">
                <a:solidFill>
                  <a:srgbClr val="000000"/>
                </a:solidFill>
                <a:latin typeface="Poppins Light Bold"/>
              </a:rPr>
              <a:t>Chronological</a:t>
            </a:r>
          </a:p>
          <a:p>
            <a:pPr marL="479091" lvl="1" indent="-239545">
              <a:lnSpc>
                <a:spcPts val="4438"/>
              </a:lnSpc>
              <a:buFont typeface="Arial"/>
              <a:buChar char="•"/>
            </a:pPr>
            <a:r>
              <a:rPr lang="en-US" sz="2219" dirty="0">
                <a:solidFill>
                  <a:srgbClr val="000000"/>
                </a:solidFill>
                <a:latin typeface="Poppins Light"/>
              </a:rPr>
              <a:t>Short history of education and work experience in reverse chronological order (most recent education and job experience) </a:t>
            </a:r>
          </a:p>
          <a:p>
            <a:pPr marL="479091" lvl="1" indent="-239545">
              <a:lnSpc>
                <a:spcPts val="4438"/>
              </a:lnSpc>
              <a:buFont typeface="Arial"/>
              <a:buChar char="•"/>
            </a:pPr>
            <a:r>
              <a:rPr lang="en-US" sz="2219" dirty="0">
                <a:solidFill>
                  <a:srgbClr val="000000"/>
                </a:solidFill>
                <a:latin typeface="Poppins Light"/>
              </a:rPr>
              <a:t>Includes the following sections:</a:t>
            </a:r>
          </a:p>
          <a:p>
            <a:pPr marL="958181" lvl="2" indent="-319394">
              <a:lnSpc>
                <a:spcPts val="4438"/>
              </a:lnSpc>
              <a:buFont typeface="Arial"/>
              <a:buChar char="⚬"/>
            </a:pPr>
            <a:r>
              <a:rPr lang="en-US" sz="2219" dirty="0">
                <a:solidFill>
                  <a:srgbClr val="000000"/>
                </a:solidFill>
                <a:latin typeface="Poppins Light"/>
              </a:rPr>
              <a:t>Contact Info</a:t>
            </a:r>
          </a:p>
          <a:p>
            <a:pPr marL="958181" lvl="2" indent="-319394">
              <a:lnSpc>
                <a:spcPts val="4438"/>
              </a:lnSpc>
              <a:buFont typeface="Arial"/>
              <a:buChar char="⚬"/>
            </a:pPr>
            <a:r>
              <a:rPr lang="en-US" sz="2219" dirty="0">
                <a:solidFill>
                  <a:srgbClr val="000000"/>
                </a:solidFill>
                <a:latin typeface="Poppins Light"/>
              </a:rPr>
              <a:t>Objective</a:t>
            </a:r>
          </a:p>
          <a:p>
            <a:pPr marL="958181" lvl="2" indent="-319394">
              <a:lnSpc>
                <a:spcPts val="4438"/>
              </a:lnSpc>
              <a:buFont typeface="Arial"/>
              <a:buChar char="⚬"/>
            </a:pPr>
            <a:r>
              <a:rPr lang="en-US" sz="2219" dirty="0">
                <a:solidFill>
                  <a:srgbClr val="000000"/>
                </a:solidFill>
                <a:latin typeface="Poppins Light"/>
              </a:rPr>
              <a:t>Education</a:t>
            </a:r>
          </a:p>
          <a:p>
            <a:pPr marL="958181" lvl="2" indent="-319394">
              <a:lnSpc>
                <a:spcPts val="4438"/>
              </a:lnSpc>
              <a:buFont typeface="Arial"/>
              <a:buChar char="⚬"/>
            </a:pPr>
            <a:r>
              <a:rPr lang="en-US" sz="2219" dirty="0">
                <a:solidFill>
                  <a:srgbClr val="000000"/>
                </a:solidFill>
                <a:latin typeface="Poppins Light"/>
              </a:rPr>
              <a:t>Work Experience </a:t>
            </a:r>
          </a:p>
          <a:p>
            <a:pPr marL="958181" lvl="2" indent="-319394">
              <a:lnSpc>
                <a:spcPts val="4438"/>
              </a:lnSpc>
              <a:buFont typeface="Arial"/>
              <a:buChar char="⚬"/>
            </a:pPr>
            <a:r>
              <a:rPr lang="en-US" sz="2219" dirty="0">
                <a:solidFill>
                  <a:srgbClr val="000000"/>
                </a:solidFill>
                <a:latin typeface="Poppins Light"/>
              </a:rPr>
              <a:t>Professional memberships and affiliations</a:t>
            </a:r>
          </a:p>
          <a:p>
            <a:pPr marL="958181" lvl="2" indent="-319394">
              <a:lnSpc>
                <a:spcPts val="4438"/>
              </a:lnSpc>
              <a:buFont typeface="Arial"/>
              <a:buChar char="⚬"/>
            </a:pPr>
            <a:r>
              <a:rPr lang="en-US" sz="2219" dirty="0">
                <a:solidFill>
                  <a:srgbClr val="000000"/>
                </a:solidFill>
                <a:latin typeface="Poppins Light"/>
              </a:rPr>
              <a:t>Licenses and certifications</a:t>
            </a:r>
          </a:p>
          <a:p>
            <a:pPr marL="958181" lvl="2" indent="-319394">
              <a:lnSpc>
                <a:spcPts val="4438"/>
              </a:lnSpc>
              <a:buFont typeface="Arial"/>
              <a:buChar char="⚬"/>
            </a:pPr>
            <a:r>
              <a:rPr lang="en-US" sz="2219" dirty="0">
                <a:solidFill>
                  <a:srgbClr val="000000"/>
                </a:solidFill>
                <a:latin typeface="Poppins Light"/>
              </a:rPr>
              <a:t>Awards and honors </a:t>
            </a:r>
          </a:p>
          <a:p>
            <a:pPr>
              <a:lnSpc>
                <a:spcPts val="5209"/>
              </a:lnSpc>
            </a:pPr>
            <a:endParaRPr lang="en-US" sz="2219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766949"/>
            <a:ext cx="1052695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Montserrat Extra-Bold"/>
              </a:rPr>
              <a:t>RESUME TYPES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77B82A-65A5-4324-8BD9-2F90A144B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073" y="5237134"/>
            <a:ext cx="762000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4238" y="-154196"/>
            <a:ext cx="18436475" cy="3383433"/>
            <a:chOff x="0" y="0"/>
            <a:chExt cx="24581967" cy="451124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581967" cy="4511244"/>
              <a:chOff x="0" y="0"/>
              <a:chExt cx="6236536" cy="114451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36536" cy="1144519"/>
              </a:xfrm>
              <a:custGeom>
                <a:avLst/>
                <a:gdLst/>
                <a:ahLst/>
                <a:cxnLst/>
                <a:rect l="l" t="t" r="r" b="b"/>
                <a:pathLst>
                  <a:path w="6236536" h="1144519">
                    <a:moveTo>
                      <a:pt x="0" y="0"/>
                    </a:moveTo>
                    <a:lnTo>
                      <a:pt x="6236536" y="0"/>
                    </a:lnTo>
                    <a:lnTo>
                      <a:pt x="6236536" y="1144519"/>
                    </a:lnTo>
                    <a:lnTo>
                      <a:pt x="0" y="1144519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15910971" y="2282219"/>
              <a:ext cx="8670996" cy="0"/>
            </a:xfrm>
            <a:prstGeom prst="line">
              <a:avLst/>
            </a:prstGeom>
            <a:ln w="152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" name="AutoShape 6"/>
          <p:cNvSpPr/>
          <p:nvPr/>
        </p:nvSpPr>
        <p:spPr>
          <a:xfrm>
            <a:off x="8764710" y="9258300"/>
            <a:ext cx="3097300" cy="0"/>
          </a:xfrm>
          <a:prstGeom prst="line">
            <a:avLst/>
          </a:prstGeom>
          <a:ln w="114300" cap="flat">
            <a:solidFill>
              <a:srgbClr val="FFDE5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06239" y="2022076"/>
            <a:ext cx="6142054" cy="78983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766949"/>
            <a:ext cx="1052695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Montserrat Extra-Bold"/>
              </a:rPr>
              <a:t>RESUME TYPES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9523" y="3220134"/>
            <a:ext cx="9469144" cy="5389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2"/>
              </a:lnSpc>
            </a:pPr>
            <a:r>
              <a:rPr lang="en-US" sz="3031" dirty="0">
                <a:solidFill>
                  <a:srgbClr val="000000"/>
                </a:solidFill>
                <a:latin typeface="Poppins Light Bold"/>
              </a:rPr>
              <a:t>Entry-Level Resume</a:t>
            </a:r>
          </a:p>
          <a:p>
            <a:pPr marL="654477" lvl="1" indent="-327238">
              <a:lnSpc>
                <a:spcPts val="6062"/>
              </a:lnSpc>
              <a:buFont typeface="Arial"/>
              <a:buChar char="•"/>
            </a:pPr>
            <a:r>
              <a:rPr lang="en-US" sz="3031" dirty="0">
                <a:solidFill>
                  <a:srgbClr val="000000"/>
                </a:solidFill>
                <a:latin typeface="Poppins Light"/>
              </a:rPr>
              <a:t>For those that are new to the workforce or do not have detailed job experience </a:t>
            </a:r>
          </a:p>
          <a:p>
            <a:pPr marL="654477" lvl="1" indent="-327238">
              <a:lnSpc>
                <a:spcPts val="6062"/>
              </a:lnSpc>
              <a:buFont typeface="Arial"/>
              <a:buChar char="•"/>
            </a:pPr>
            <a:r>
              <a:rPr lang="en-US" sz="3031" dirty="0">
                <a:solidFill>
                  <a:srgbClr val="000000"/>
                </a:solidFill>
                <a:latin typeface="Poppins Light"/>
              </a:rPr>
              <a:t>Shorter and skilled focused </a:t>
            </a:r>
          </a:p>
          <a:p>
            <a:pPr marL="654477" lvl="1" indent="-327238">
              <a:lnSpc>
                <a:spcPts val="6062"/>
              </a:lnSpc>
              <a:buFont typeface="Arial"/>
              <a:buChar char="•"/>
            </a:pPr>
            <a:r>
              <a:rPr lang="en-US" sz="3031" dirty="0">
                <a:solidFill>
                  <a:srgbClr val="000000"/>
                </a:solidFill>
                <a:latin typeface="Poppins Light"/>
              </a:rPr>
              <a:t>Most entry-level jobs come with the expectation that the depth of experience and work history is lower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4238" y="-154196"/>
            <a:ext cx="18436475" cy="3383433"/>
            <a:chOff x="0" y="0"/>
            <a:chExt cx="24581967" cy="451124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581967" cy="4511244"/>
              <a:chOff x="0" y="0"/>
              <a:chExt cx="6236536" cy="114451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36536" cy="1144519"/>
              </a:xfrm>
              <a:custGeom>
                <a:avLst/>
                <a:gdLst/>
                <a:ahLst/>
                <a:cxnLst/>
                <a:rect l="l" t="t" r="r" b="b"/>
                <a:pathLst>
                  <a:path w="6236536" h="1144519">
                    <a:moveTo>
                      <a:pt x="0" y="0"/>
                    </a:moveTo>
                    <a:lnTo>
                      <a:pt x="6236536" y="0"/>
                    </a:lnTo>
                    <a:lnTo>
                      <a:pt x="6236536" y="1144519"/>
                    </a:lnTo>
                    <a:lnTo>
                      <a:pt x="0" y="1144519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15910971" y="2282219"/>
              <a:ext cx="8670996" cy="0"/>
            </a:xfrm>
            <a:prstGeom prst="line">
              <a:avLst/>
            </a:prstGeom>
            <a:ln w="152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" name="AutoShape 6"/>
          <p:cNvSpPr/>
          <p:nvPr/>
        </p:nvSpPr>
        <p:spPr>
          <a:xfrm>
            <a:off x="8764710" y="9258300"/>
            <a:ext cx="3097300" cy="0"/>
          </a:xfrm>
          <a:prstGeom prst="line">
            <a:avLst/>
          </a:prstGeom>
          <a:ln w="114300" cap="flat">
            <a:solidFill>
              <a:srgbClr val="FFDE5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7667" r="6604"/>
          <a:stretch>
            <a:fillRect/>
          </a:stretch>
        </p:blipFill>
        <p:spPr>
          <a:xfrm>
            <a:off x="8764710" y="4230640"/>
            <a:ext cx="9295886" cy="578322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766949"/>
            <a:ext cx="1052695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Montserrat Extra-Bold"/>
              </a:rPr>
              <a:t>FORMATING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53714" y="3281519"/>
            <a:ext cx="11897509" cy="611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A first glance of a resume can say a lot about your professionalism.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756971" y="4412067"/>
            <a:ext cx="7762011" cy="472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2700" dirty="0">
                <a:solidFill>
                  <a:srgbClr val="000000"/>
                </a:solidFill>
                <a:latin typeface="Poppins Light Bold"/>
              </a:rPr>
              <a:t>Things to keep in mind:</a:t>
            </a:r>
          </a:p>
          <a:p>
            <a:pPr marL="582933" lvl="1" indent="-291467">
              <a:lnSpc>
                <a:spcPts val="5400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Poppins Light"/>
              </a:rPr>
              <a:t>Opt</a:t>
            </a:r>
            <a:r>
              <a:rPr lang="en-US" sz="2700" dirty="0">
                <a:solidFill>
                  <a:srgbClr val="000000"/>
                </a:solidFill>
                <a:latin typeface="Poppins Light"/>
              </a:rPr>
              <a:t> for bullet points </a:t>
            </a:r>
          </a:p>
          <a:p>
            <a:pPr marL="582933" lvl="1" indent="-291467">
              <a:lnSpc>
                <a:spcPts val="540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Poppins Light"/>
              </a:rPr>
              <a:t>Balanced white space </a:t>
            </a:r>
          </a:p>
          <a:p>
            <a:pPr marL="582933" lvl="1" indent="-291467">
              <a:lnSpc>
                <a:spcPts val="540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Poppins Light"/>
              </a:rPr>
              <a:t>T</a:t>
            </a:r>
            <a:r>
              <a:rPr lang="en-US" sz="2700">
                <a:solidFill>
                  <a:srgbClr val="000000"/>
                </a:solidFill>
                <a:latin typeface="Poppins Light"/>
              </a:rPr>
              <a:t>wo-front </a:t>
            </a:r>
            <a:r>
              <a:rPr lang="en-US" sz="2700" dirty="0">
                <a:solidFill>
                  <a:srgbClr val="000000"/>
                </a:solidFill>
                <a:latin typeface="Poppins Light"/>
              </a:rPr>
              <a:t>limit (ex. 1 for heading, 1 for rest of resume)</a:t>
            </a:r>
          </a:p>
          <a:p>
            <a:pPr marL="582933" lvl="1" indent="-291467">
              <a:lnSpc>
                <a:spcPts val="540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Poppins Light"/>
              </a:rPr>
              <a:t>Limit font style (italics and bolding should be used in small doses)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9631" b="33558"/>
          <a:stretch>
            <a:fillRect/>
          </a:stretch>
        </p:blipFill>
        <p:spPr>
          <a:xfrm>
            <a:off x="0" y="0"/>
            <a:ext cx="18288000" cy="434975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748677" y="1304705"/>
            <a:ext cx="12790646" cy="1692724"/>
            <a:chOff x="0" y="0"/>
            <a:chExt cx="4326712" cy="5726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26712" cy="572601"/>
            </a:xfrm>
            <a:custGeom>
              <a:avLst/>
              <a:gdLst/>
              <a:ahLst/>
              <a:cxnLst/>
              <a:rect l="l" t="t" r="r" b="b"/>
              <a:pathLst>
                <a:path w="4326712" h="572601">
                  <a:moveTo>
                    <a:pt x="0" y="0"/>
                  </a:moveTo>
                  <a:lnTo>
                    <a:pt x="4326712" y="0"/>
                  </a:lnTo>
                  <a:lnTo>
                    <a:pt x="4326712" y="572601"/>
                  </a:lnTo>
                  <a:lnTo>
                    <a:pt x="0" y="572601"/>
                  </a:lnTo>
                  <a:close/>
                </a:path>
              </a:pathLst>
            </a:custGeom>
            <a:solidFill>
              <a:srgbClr val="1844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212324" y="1275981"/>
            <a:ext cx="13863352" cy="153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Montserrat Extra-Bold"/>
              </a:rPr>
              <a:t>RESUME DON'TS</a:t>
            </a:r>
          </a:p>
        </p:txBody>
      </p:sp>
      <p:pic>
        <p:nvPicPr>
          <p:cNvPr id="6" name="Picture 6"/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40084" y="4620906"/>
            <a:ext cx="7638742" cy="42967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159791" y="9340474"/>
            <a:ext cx="996282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 https://www.youtube.com/watch?v=uLg3q44vfWI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6067" y="-474120"/>
            <a:ext cx="18900133" cy="11465732"/>
            <a:chOff x="0" y="0"/>
            <a:chExt cx="25200178" cy="1528764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302907"/>
              <a:ext cx="25200178" cy="8473083"/>
              <a:chOff x="0" y="0"/>
              <a:chExt cx="6393378" cy="214965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93378" cy="2149653"/>
              </a:xfrm>
              <a:custGeom>
                <a:avLst/>
                <a:gdLst/>
                <a:ahLst/>
                <a:cxnLst/>
                <a:rect l="l" t="t" r="r" b="b"/>
                <a:pathLst>
                  <a:path w="6393378" h="2149653">
                    <a:moveTo>
                      <a:pt x="0" y="0"/>
                    </a:moveTo>
                    <a:lnTo>
                      <a:pt x="6393378" y="0"/>
                    </a:lnTo>
                    <a:lnTo>
                      <a:pt x="6393378" y="2149653"/>
                    </a:lnTo>
                    <a:lnTo>
                      <a:pt x="0" y="2149653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 rot="5400000">
              <a:off x="1074788" y="7721283"/>
              <a:ext cx="14980319" cy="0"/>
            </a:xfrm>
            <a:prstGeom prst="line">
              <a:avLst/>
            </a:prstGeom>
            <a:ln w="152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rot="5400000">
              <a:off x="9145071" y="7413960"/>
              <a:ext cx="14980319" cy="0"/>
            </a:xfrm>
            <a:prstGeom prst="line">
              <a:avLst/>
            </a:prstGeom>
            <a:ln w="152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720" y="746829"/>
            <a:ext cx="4542255" cy="58052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36204" y="730290"/>
            <a:ext cx="4517063" cy="57916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38241" y="755850"/>
            <a:ext cx="4492056" cy="57962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4269" y="7086573"/>
            <a:ext cx="2501029" cy="21717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133755" y="7086573"/>
            <a:ext cx="2501029" cy="21717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39329" y="7147487"/>
            <a:ext cx="2110813" cy="21108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15075" y="-130282"/>
            <a:ext cx="12263353" cy="5273782"/>
            <a:chOff x="0" y="0"/>
            <a:chExt cx="4148344" cy="17839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8344" cy="1783971"/>
            </a:xfrm>
            <a:custGeom>
              <a:avLst/>
              <a:gdLst/>
              <a:ahLst/>
              <a:cxnLst/>
              <a:rect l="l" t="t" r="r" b="b"/>
              <a:pathLst>
                <a:path w="4148344" h="1783971">
                  <a:moveTo>
                    <a:pt x="0" y="0"/>
                  </a:moveTo>
                  <a:lnTo>
                    <a:pt x="4148344" y="0"/>
                  </a:lnTo>
                  <a:lnTo>
                    <a:pt x="4148344" y="1783971"/>
                  </a:lnTo>
                  <a:lnTo>
                    <a:pt x="0" y="1783971"/>
                  </a:lnTo>
                  <a:close/>
                </a:path>
              </a:pathLst>
            </a:custGeom>
            <a:solidFill>
              <a:srgbClr val="18445D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7885975" y="9258300"/>
            <a:ext cx="6260006" cy="0"/>
          </a:xfrm>
          <a:prstGeom prst="line">
            <a:avLst/>
          </a:prstGeom>
          <a:ln w="114300" cap="flat">
            <a:solidFill>
              <a:srgbClr val="FFDE5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1523" y="0"/>
            <a:ext cx="6113552" cy="64401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7051" b="7051"/>
          <a:stretch>
            <a:fillRect/>
          </a:stretch>
        </p:blipFill>
        <p:spPr>
          <a:xfrm>
            <a:off x="678379" y="5468691"/>
            <a:ext cx="5159841" cy="46752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885975" y="858896"/>
            <a:ext cx="9535691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Montserrat Extra-Bold"/>
              </a:rPr>
              <a:t>REFERENCES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85975" y="5816293"/>
            <a:ext cx="9373325" cy="1983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Employers will ask you for references if they need them. Typically, they will ask for 2-3 references and/or have you write them on the application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4238" y="-154196"/>
            <a:ext cx="18436475" cy="3383433"/>
            <a:chOff x="0" y="0"/>
            <a:chExt cx="24581967" cy="451124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581967" cy="4511244"/>
              <a:chOff x="0" y="0"/>
              <a:chExt cx="6236536" cy="114451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36536" cy="1144519"/>
              </a:xfrm>
              <a:custGeom>
                <a:avLst/>
                <a:gdLst/>
                <a:ahLst/>
                <a:cxnLst/>
                <a:rect l="l" t="t" r="r" b="b"/>
                <a:pathLst>
                  <a:path w="6236536" h="1144519">
                    <a:moveTo>
                      <a:pt x="0" y="0"/>
                    </a:moveTo>
                    <a:lnTo>
                      <a:pt x="6236536" y="0"/>
                    </a:lnTo>
                    <a:lnTo>
                      <a:pt x="6236536" y="1144519"/>
                    </a:lnTo>
                    <a:lnTo>
                      <a:pt x="0" y="1144519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15910971" y="2282219"/>
              <a:ext cx="8670996" cy="0"/>
            </a:xfrm>
            <a:prstGeom prst="line">
              <a:avLst/>
            </a:prstGeom>
            <a:ln w="152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810305" y="3171449"/>
            <a:ext cx="8434030" cy="746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2700">
                <a:solidFill>
                  <a:srgbClr val="000000"/>
                </a:solidFill>
                <a:latin typeface="Poppins Light Bold"/>
              </a:rPr>
              <a:t>How to prepare for interview:</a:t>
            </a:r>
          </a:p>
          <a:p>
            <a:pPr marL="1165866" lvl="1" indent="-582933" algn="just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Dress appropriately, be on time </a:t>
            </a:r>
          </a:p>
          <a:p>
            <a:pPr marL="1165866" lvl="1" indent="-582933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Research company</a:t>
            </a:r>
          </a:p>
          <a:p>
            <a:pPr marL="1748800" lvl="3" indent="-437200">
              <a:lnSpc>
                <a:spcPts val="5400"/>
              </a:lnSpc>
              <a:buFont typeface="Arial"/>
              <a:buChar char="￭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Look at their website</a:t>
            </a:r>
          </a:p>
          <a:p>
            <a:pPr marL="1165866" lvl="1" indent="-582933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Come up with examples of when you demonstrated a skill listed on resume  </a:t>
            </a:r>
          </a:p>
          <a:p>
            <a:pPr marL="1165866" lvl="1" indent="-582933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Don't be afraid to ask questions politely about advancements or starting wage</a:t>
            </a:r>
          </a:p>
          <a:p>
            <a:pPr marL="1165866" lvl="1" indent="-582933">
              <a:lnSpc>
                <a:spcPts val="540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Follow instructions</a:t>
            </a:r>
          </a:p>
          <a:p>
            <a:pPr marL="1748800" lvl="3" indent="-437200">
              <a:lnSpc>
                <a:spcPts val="5400"/>
              </a:lnSpc>
              <a:buFont typeface="Arial"/>
              <a:buChar char="￭"/>
            </a:pPr>
            <a:r>
              <a:rPr lang="en-US" sz="2700">
                <a:solidFill>
                  <a:srgbClr val="000000"/>
                </a:solidFill>
                <a:latin typeface="Poppins Light"/>
              </a:rPr>
              <a:t>Ex. Hard copy of resume </a:t>
            </a:r>
          </a:p>
          <a:p>
            <a:pPr>
              <a:lnSpc>
                <a:spcPts val="5400"/>
              </a:lnSpc>
            </a:pPr>
            <a:endParaRPr lang="en-US" sz="270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766949"/>
            <a:ext cx="1052695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Montserrat Extra-Bold"/>
              </a:rPr>
              <a:t>INTERVIEW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07E5CC-24DF-4DBA-B1EF-2776F307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38" b="12956"/>
          <a:stretch/>
        </p:blipFill>
        <p:spPr>
          <a:xfrm>
            <a:off x="11858991" y="2552700"/>
            <a:ext cx="6429010" cy="3768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46B7D6-D592-4B8E-8455-E8416E1522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70"/>
          <a:stretch/>
        </p:blipFill>
        <p:spPr>
          <a:xfrm>
            <a:off x="11879772" y="6321172"/>
            <a:ext cx="6408228" cy="3965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379</Words>
  <Application>Microsoft Office PowerPoint</Application>
  <PresentationFormat>Custom</PresentationFormat>
  <Paragraphs>62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Poppins Light</vt:lpstr>
      <vt:lpstr>Montserrat Extra-Bold</vt:lpstr>
      <vt:lpstr>Calibri</vt:lpstr>
      <vt:lpstr>Open Sans Light</vt:lpstr>
      <vt:lpstr>Poppins Light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SKILLS</dc:title>
  <dc:creator>Markel_Alexa</dc:creator>
  <cp:lastModifiedBy>Markel_Alexa</cp:lastModifiedBy>
  <cp:revision>2</cp:revision>
  <dcterms:created xsi:type="dcterms:W3CDTF">2006-08-16T00:00:00Z</dcterms:created>
  <dcterms:modified xsi:type="dcterms:W3CDTF">2022-05-25T19:12:22Z</dcterms:modified>
  <dc:identifier>DAE4byI3eSk</dc:identifier>
</cp:coreProperties>
</file>